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8"/>
  </p:notesMasterIdLst>
  <p:sldIdLst>
    <p:sldId id="287" r:id="rId5"/>
    <p:sldId id="302" r:id="rId6"/>
    <p:sldId id="303" r:id="rId7"/>
    <p:sldId id="304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D62AC0-11FA-694E-A26E-411FDB626BA7}" v="67" dt="2024-04-19T23:14:26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1"/>
    <p:restoredTop sz="94640"/>
  </p:normalViewPr>
  <p:slideViewPr>
    <p:cSldViewPr snapToGrid="0">
      <p:cViewPr varScale="1">
        <p:scale>
          <a:sx n="95" d="100"/>
          <a:sy n="95" d="100"/>
        </p:scale>
        <p:origin x="184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834F8-8073-4C9E-BA90-2AB0292F725C}" type="datetimeFigureOut">
              <a:t>5/13/24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4DE3D-6376-42FC-8551-09455E7518F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4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7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13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1035436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</a:t>
            </a:r>
            <a:br>
              <a:rPr lang="en-US"/>
            </a:br>
            <a:r>
              <a:rPr lang="en-US"/>
              <a:t>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1035436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148794"/>
            <a:ext cx="1035436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1037658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A096FDD2-3609-3C49-9ED5-616F9E36D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646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 Slide - 2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2500" y="389509"/>
            <a:ext cx="10287000" cy="1331865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 </a:t>
            </a:r>
            <a:br>
              <a:rPr lang="en-US"/>
            </a:br>
            <a:r>
              <a:rPr lang="en-US"/>
              <a:t>that runs to two lines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050741"/>
            <a:ext cx="10287000" cy="3892859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95AAAF-3BA6-4445-BF32-09164447961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0AA5F87C-9826-7441-9CF2-6F364BF7D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678EF36-A6E8-DB4E-8C3A-B3624ECEE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67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62D2F673-8F81-4982-AA66-35312BF3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4800219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664346"/>
            <a:ext cx="4800224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86758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99253-B000-1442-A7D2-EB536C15CBCB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8" name="Picture 17" descr="The University of Iowa">
            <a:extLst>
              <a:ext uri="{FF2B5EF4-FFF2-40B4-BE49-F238E27FC236}">
                <a16:creationId xmlns:a16="http://schemas.microsoft.com/office/drawing/2014/main" id="{A96F9427-B9C2-6F44-ADD6-28635EDF4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D918E3-A228-4F47-B892-288E22CD6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8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1686756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2674396"/>
            <a:ext cx="2973372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168675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2674396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44143A-0CC6-6041-BD38-4C994DA8E0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3" name="Picture 22" descr="The University of Iowa">
            <a:extLst>
              <a:ext uri="{FF2B5EF4-FFF2-40B4-BE49-F238E27FC236}">
                <a16:creationId xmlns:a16="http://schemas.microsoft.com/office/drawing/2014/main" id="{529638AC-0ED3-DE46-BC83-28B1D845E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642FB62D-41EB-7A41-B0D2-60C8BB6A3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16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52425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737133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737134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06107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306108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6741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167670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2664346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DF11BA-BD6E-E14D-A115-587308DBF4A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178B6A3E-B578-0F40-9695-2E975D126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9253C989-F49D-8D4D-BFD5-ECCB6E59B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284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183508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850484"/>
            <a:ext cx="1835088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301186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CA73044-ABA5-4A68-81D4-75723F104CF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29003" y="1686758"/>
            <a:ext cx="162430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69FEDBA-37CD-4D7E-A729-6821E598E67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2900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66192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96DFA0C-E450-4893-8C79-6243F569798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28122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9D9C274-DDDD-4725-8A7B-113147DD783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28122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3190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93742B6-D009-4AB4-BBDC-24522E901BB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34904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0357619-5F6A-4C63-90C3-32B37CE73C9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4904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1841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035F8812-D495-478D-828C-D8CF0753EEB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401266" y="1686758"/>
            <a:ext cx="183508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38FA747-D085-4909-A6FE-575A5C65242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401267" y="2850484"/>
            <a:ext cx="183823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4AB6F8-D05F-8E40-A637-083D1274FB35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8" name="Picture 37" descr="The University of Iowa">
            <a:extLst>
              <a:ext uri="{FF2B5EF4-FFF2-40B4-BE49-F238E27FC236}">
                <a16:creationId xmlns:a16="http://schemas.microsoft.com/office/drawing/2014/main" id="{03F28A08-B979-7F4D-A857-AE155CAB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48092FCE-E544-874D-A440-7B68904C34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1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1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83F529D-C880-45A0-81D8-FD2CC04E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2" y="3291760"/>
            <a:ext cx="10288587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10288586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4" y="4753992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E76717-4761-EC4B-BDB1-C130638E59C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40242CE7-09BD-8143-AE27-4BF193790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F415A2A-5C4A-BE45-8CAF-820EC97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6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A9A771B-4FFF-4EBF-A07A-0D6292AC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3" y="3291760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5" y="475399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23041F-D604-4688-B75A-90D37AFDDB0E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F7B91F83-8428-4E5A-9C88-17829B687B7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83696" y="168851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DB1D581-6D4C-4716-AE96-DBB4F953B95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83697" y="212176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79BA4B0-A083-4A1F-9D3B-A041B59E7C2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83698" y="3293514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FDD4A4D-E1FC-4E83-A8AA-A324B6B0E441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83699" y="3726766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E8E7D5C-ACCB-47E6-A3F5-6F3F51A0F37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83700" y="4755746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59D9DC4-BB53-4441-9B74-84922B369948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83701" y="5188998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74845D-2BF0-2740-9880-8D2B0EBB22B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0BB6734F-670C-234F-9B83-4953BF83C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7695749F-B8A1-694A-8E96-E3DE4B0E9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9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1EE2C71-E6FD-4A5F-BC00-7290049C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2760956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FC9698A-599E-4227-BA19-18EFBBF3E0D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4094" y="2904080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B470A9-B821-4D01-8FB4-31DF303421A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4096" y="3337333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3792244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C507C81-6817-4069-BC84-0CE4705AE16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54098" y="3970621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4103820-8C7A-497C-BCBA-2CFEB4549C8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54100" y="4403874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1CE437-6AD8-4170-8DC8-66894266CE06}"/>
              </a:ext>
            </a:extLst>
          </p:cNvPr>
          <p:cNvCxnSpPr/>
          <p:nvPr/>
        </p:nvCxnSpPr>
        <p:spPr>
          <a:xfrm>
            <a:off x="952506" y="488567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C02F409-DCF5-4241-BB5E-6E37CC8D35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4096" y="5089029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AC426E8-7005-475F-BC32-B5F0BA7A8A4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4098" y="5522281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222804C-AFDD-4E8C-BFDC-31326A2127FA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6342B0E-1F8B-4D4C-ABA7-E43BC2B3F4A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67495" y="1688232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CF3285B-83DB-4917-9F24-EC0C964DE40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67497" y="2121484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88D8B1-0044-4EC5-B4CD-DB1095F378A4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69089" y="2905554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F6100E2-DAE8-4111-AF37-8909AA389FC1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69091" y="3338807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C0B1E9EC-56B4-4514-B189-24BD47F549F3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69093" y="3972095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F685484E-408B-4771-9259-BAAC2A6E601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6469095" y="4405348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0EE05AF1-1486-45F2-B87D-2AE555B8D1CB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469091" y="5090503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2C4B0E5-3C7E-4BC2-AA92-4156C26C91FF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69093" y="5523755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480C56-313A-5C4D-A02B-5C10621A506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58CA1799-4AEA-D247-8458-F8440E403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FFD2AE71-6126-9A49-BF5D-602677416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97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947D672-DDE7-4F36-B79C-4245C5D1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238480"/>
            <a:ext cx="4800219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B9F7B-CC85-4936-BE2A-DF6B8BF46018}"/>
              </a:ext>
            </a:extLst>
          </p:cNvPr>
          <p:cNvCxnSpPr/>
          <p:nvPr/>
        </p:nvCxnSpPr>
        <p:spPr>
          <a:xfrm>
            <a:off x="949325" y="3790765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FA8ABE-0B6C-4930-94A9-A2BB4166E51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8052" y="4209907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7E91DB8-4856-4AED-8362-60627F681EE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58053" y="4761629"/>
            <a:ext cx="4800219" cy="11819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79384"/>
            <a:ext cx="0" cy="427276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228428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6BD4A33-C7CC-4380-A2BB-ECC6C2FB7225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39276" y="4199855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CD0BB64-6643-42CE-AFE7-372305F2123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39277" y="4751577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606F0-071A-A842-B316-9BEBD143AC3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8" name="Picture 27" descr="The University of Iowa">
            <a:extLst>
              <a:ext uri="{FF2B5EF4-FFF2-40B4-BE49-F238E27FC236}">
                <a16:creationId xmlns:a16="http://schemas.microsoft.com/office/drawing/2014/main" id="{9AAD4B2F-0082-B749-BE09-2EC20A6C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D920E71-4E45-E74F-B01A-DC16C3B807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50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2400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Sta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9080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52" name="Picture Placeholder 50">
            <a:extLst>
              <a:ext uri="{FF2B5EF4-FFF2-40B4-BE49-F238E27FC236}">
                <a16:creationId xmlns:a16="http://schemas.microsoft.com/office/drawing/2014/main" id="{8D984633-F962-1848-A009-619CB821163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7173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DE3AB4-3020-8D45-86B7-592F12CB716B}"/>
              </a:ext>
            </a:extLst>
          </p:cNvPr>
          <p:cNvCxnSpPr>
            <a:cxnSpLocks/>
          </p:cNvCxnSpPr>
          <p:nvPr/>
        </p:nvCxnSpPr>
        <p:spPr>
          <a:xfrm>
            <a:off x="896513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C4E94AD-16D9-BE4C-8C57-CFA6654E1BD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39080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93C0-60B2-3341-9C38-86DF7ACA51DC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4582471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5" name="Picture Placeholder 50">
            <a:extLst>
              <a:ext uri="{FF2B5EF4-FFF2-40B4-BE49-F238E27FC236}">
                <a16:creationId xmlns:a16="http://schemas.microsoft.com/office/drawing/2014/main" id="{3ED87A8B-0573-474F-94C0-2F7E344853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80564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9B91B-7CDD-284B-99CF-8408146B2C0D}"/>
              </a:ext>
            </a:extLst>
          </p:cNvPr>
          <p:cNvCxnSpPr>
            <a:cxnSpLocks/>
          </p:cNvCxnSpPr>
          <p:nvPr/>
        </p:nvCxnSpPr>
        <p:spPr>
          <a:xfrm>
            <a:off x="4539904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BB67D17-F456-FC43-9C41-9344D6EEB07B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4582471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0F6E28A-AB38-A64F-9481-C9F0437BFEA5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225863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9" name="Picture Placeholder 50">
            <a:extLst>
              <a:ext uri="{FF2B5EF4-FFF2-40B4-BE49-F238E27FC236}">
                <a16:creationId xmlns:a16="http://schemas.microsoft.com/office/drawing/2014/main" id="{106DB928-4AE1-4E4B-9A4C-6062FC24770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23956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9F7D2B0-E449-FD45-9789-FC204088E97C}"/>
              </a:ext>
            </a:extLst>
          </p:cNvPr>
          <p:cNvCxnSpPr>
            <a:cxnSpLocks/>
          </p:cNvCxnSpPr>
          <p:nvPr/>
        </p:nvCxnSpPr>
        <p:spPr>
          <a:xfrm>
            <a:off x="8183296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6FE37F4-1DCF-2D40-845F-6C10AC016C29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8225863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66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914400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914400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087150"/>
            <a:ext cx="914400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916622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685527-7A8C-3647-9D96-6D076FA7A7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02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A2738-1D29-40DE-AACF-F60CD708E892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D1ADFA24-184F-46B9-B1D0-3FBB044F3673}"/>
              </a:ext>
            </a:extLst>
          </p:cNvPr>
          <p:cNvSpPr/>
          <p:nvPr/>
        </p:nvSpPr>
        <p:spPr>
          <a:xfrm>
            <a:off x="166474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DC306F30-B3C1-E74C-B18C-7075DB0761D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3910" y="2337468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4078664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FF9D861-0550-4AC8-BB96-094DAF60B7F4}"/>
              </a:ext>
            </a:extLst>
          </p:cNvPr>
          <p:cNvSpPr/>
          <p:nvPr/>
        </p:nvSpPr>
        <p:spPr>
          <a:xfrm>
            <a:off x="5231950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4382C3D7-6E45-864C-A5B5-39762336A48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500171" y="2310547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4078664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101DA23-83F7-4662-BC02-2666717C53B4}"/>
              </a:ext>
            </a:extLst>
          </p:cNvPr>
          <p:cNvSpPr/>
          <p:nvPr/>
        </p:nvSpPr>
        <p:spPr>
          <a:xfrm>
            <a:off x="8775763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E1CEA20-24A4-8C45-B5A6-CE111F714FE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46432" y="2299135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4078663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14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1B9DD2E6-4011-470E-85A1-9331B2E2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260812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0A1A4191-73C5-A24C-B85A-D6F8FC57252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540727" y="231168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2500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935830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D7A0C8CB-AE00-AE4E-8B06-C3CDA2E8A6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221796" y="228086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7F2CE8-9E91-4C86-99AB-686A9C810419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627518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651392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ED777B6-C788-B840-ACC3-FD8949E42AC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93844" y="2309972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BC06D7C8-7D2D-4A80-B5B8-174F5056AA0B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205617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9188946" y="2045132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4C4E3A7-AB8A-6243-BBFD-8A433C7847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3607" y="2311684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FC2F9F8-450A-4433-BAFC-DCD0001FAF1D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8880634" y="4073057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578BB7-B3A6-0D4A-A743-C8950F9817A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6D319038-0896-5540-A405-0F93F52CC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CF5779A1-5C1A-D949-93A6-EFB401BFC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51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7E2EA4D-EFA8-4B7C-9585-ADB07DA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175438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E2F4087-739F-1B43-B022-92BCEDD29A2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48972" y="2403497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175438" y="407866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222122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090A73C4-9F43-6142-BBC5-1C887BE310E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02864" y="2384080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B9DF875-9EAF-4928-8E91-6599CCEAADEE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225991" y="4080927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5305996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121B32AC-29FE-5347-BC89-E1D12CFE917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88241" y="2367425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AF8AD6-3AD0-422C-B775-D4163897266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5285614" y="409557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7346820" y="2120050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035F86CE-4040-2C49-984A-EDA41DCC41D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583252" y="2382067"/>
            <a:ext cx="1121725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322EF39-6BE8-4D2B-B814-5743037B71F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325607" y="4098102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4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3182B05-A7F1-450F-AE61-51425BEF3AA6}"/>
              </a:ext>
            </a:extLst>
          </p:cNvPr>
          <p:cNvSpPr/>
          <p:nvPr/>
        </p:nvSpPr>
        <p:spPr>
          <a:xfrm>
            <a:off x="9434872" y="2133924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F0B4205C-10C8-FE4A-8B1C-0B1A629E22B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682000" y="2389427"/>
            <a:ext cx="1100333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0D14923E-7CAE-49B7-9668-7B538ECFDC5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9419080" y="4107460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866093-3200-6440-8AB2-9242D398F84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D664CA64-A0A9-F34D-BDC5-9ABCDE7A5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EB50283A-D398-E048-BDA3-92DD544A49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411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C29AABA-668F-408C-81ED-9A30ED0A4B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49325" y="1684461"/>
            <a:ext cx="317023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891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83805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3C3EF38F-8A6A-4B49-A1A2-467E7797A51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02447" y="1677611"/>
            <a:ext cx="2987311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3537679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4372568"/>
            <a:ext cx="2973372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DDD8951C-5A36-4D07-AB7C-0F597B3D797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72642" y="1684461"/>
            <a:ext cx="316685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3537679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4372568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DAB539-1500-4641-B587-77CADD88349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425DB221-2568-9A44-ABC3-1ED0E0B4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E30D721-4805-D344-A3E0-90A8F1D56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43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E21D4365-BAA8-4F76-87AD-1A328301E2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9325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44118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EB10E167-B94B-AD40-958C-D9E0F8F9DF4A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93362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03DF098-BB37-5848-9388-750D29EFC65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3630386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FE4DEF0-41BC-4548-B7BA-1E5B0231AFFD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3630387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574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864CDDAA-23B4-C842-845C-7640D95F2B6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37399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DEB8CCE3-3756-5947-84B2-DFCA00A013F6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242957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9C56F7D-4836-1E4F-BD4C-CB150E12E09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242958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7503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6A5C640-1D0E-4428-AC28-148AE98A7B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81435" y="1680693"/>
            <a:ext cx="2349365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354891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4362520"/>
            <a:ext cx="2358867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720753-9BFD-2840-9C93-FF72942ED6E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2" name="Picture 31" descr="The University of Iowa">
            <a:extLst>
              <a:ext uri="{FF2B5EF4-FFF2-40B4-BE49-F238E27FC236}">
                <a16:creationId xmlns:a16="http://schemas.microsoft.com/office/drawing/2014/main" id="{710BB67D-293B-374F-89FC-5F2EBF9F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9EE9B966-22C9-0D4A-8DF7-FFA7CF9C9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38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14F11A61-EE32-4596-8BBC-0626131F1E6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524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29247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10B80E7E-3ECA-A84C-BBC2-DF9FD6DED4F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0534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B9C78E2-4679-F844-BB37-D2E07B542CA3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30534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0F3EA205-7109-BC44-BA2C-7704780449E8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30534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36631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3">
            <a:extLst>
              <a:ext uri="{FF2B5EF4-FFF2-40B4-BE49-F238E27FC236}">
                <a16:creationId xmlns:a16="http://schemas.microsoft.com/office/drawing/2014/main" id="{4EF24A51-2D82-AA40-8405-8CFEC6F5C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1870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0D707E7-5635-444F-BB41-10E2268CC099}"/>
              </a:ext>
            </a:extLst>
          </p:cNvPr>
          <p:cNvSpPr>
            <a:spLocks noGrp="1"/>
          </p:cNvSpPr>
          <p:nvPr>
            <p:ph idx="30" hasCustomPrompt="1"/>
          </p:nvPr>
        </p:nvSpPr>
        <p:spPr>
          <a:xfrm>
            <a:off x="51870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40EF3F-9B6C-B54B-94AD-7275543213B0}"/>
              </a:ext>
            </a:extLst>
          </p:cNvPr>
          <p:cNvSpPr>
            <a:spLocks noGrp="1"/>
          </p:cNvSpPr>
          <p:nvPr>
            <p:ph idx="29" hasCustomPrompt="1"/>
          </p:nvPr>
        </p:nvSpPr>
        <p:spPr>
          <a:xfrm>
            <a:off x="51870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484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Picture Placeholder 3">
            <a:extLst>
              <a:ext uri="{FF2B5EF4-FFF2-40B4-BE49-F238E27FC236}">
                <a16:creationId xmlns:a16="http://schemas.microsoft.com/office/drawing/2014/main" id="{4D703A3B-87F3-AE45-90D2-795F9DA8857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66213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5C95157B-C7FC-864F-A9C2-08E02E26EE07}"/>
              </a:ext>
            </a:extLst>
          </p:cNvPr>
          <p:cNvSpPr>
            <a:spLocks noGrp="1"/>
          </p:cNvSpPr>
          <p:nvPr>
            <p:ph idx="33" hasCustomPrompt="1"/>
          </p:nvPr>
        </p:nvSpPr>
        <p:spPr>
          <a:xfrm>
            <a:off x="7266215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71E05108-E0DC-6947-A186-EA5436079AAF}"/>
              </a:ext>
            </a:extLst>
          </p:cNvPr>
          <p:cNvSpPr>
            <a:spLocks noGrp="1"/>
          </p:cNvSpPr>
          <p:nvPr>
            <p:ph idx="32" hasCustomPrompt="1"/>
          </p:nvPr>
        </p:nvSpPr>
        <p:spPr>
          <a:xfrm>
            <a:off x="7266216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2603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E90B3032-DDF8-0446-8BB7-81565519E03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4106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724287DA-FEAD-6E4A-83EC-B59516E2386C}"/>
              </a:ext>
            </a:extLst>
          </p:cNvPr>
          <p:cNvSpPr>
            <a:spLocks noGrp="1"/>
          </p:cNvSpPr>
          <p:nvPr>
            <p:ph idx="36" hasCustomPrompt="1"/>
          </p:nvPr>
        </p:nvSpPr>
        <p:spPr>
          <a:xfrm>
            <a:off x="9410701" y="3545060"/>
            <a:ext cx="1826629" cy="67511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4FC143B3-231A-2B46-ABBF-7F6B6BBF4596}"/>
              </a:ext>
            </a:extLst>
          </p:cNvPr>
          <p:cNvSpPr>
            <a:spLocks noGrp="1"/>
          </p:cNvSpPr>
          <p:nvPr>
            <p:ph idx="35" hasCustomPrompt="1"/>
          </p:nvPr>
        </p:nvSpPr>
        <p:spPr>
          <a:xfrm>
            <a:off x="94107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A4E17D8-CAFF-0E47-97EF-4D4BC59FFC70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43" name="Picture 42" descr="The University of Iowa">
            <a:extLst>
              <a:ext uri="{FF2B5EF4-FFF2-40B4-BE49-F238E27FC236}">
                <a16:creationId xmlns:a16="http://schemas.microsoft.com/office/drawing/2014/main" id="{924E35CA-EA2E-084A-B4D2-736FEA8C0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D752B61A-80FF-1049-8A33-5614EE9DC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47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0">
            <a:extLst>
              <a:ext uri="{FF2B5EF4-FFF2-40B4-BE49-F238E27FC236}">
                <a16:creationId xmlns:a16="http://schemas.microsoft.com/office/drawing/2014/main" id="{2BA8F287-92C7-4FFD-A7E9-45864F8E9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9325" y="498296"/>
            <a:ext cx="5260975" cy="89611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Title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31F03A-71CF-475D-8A3C-99FC106D73E8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404DB8-B6AC-4389-8E6E-A115840D1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686757"/>
            <a:ext cx="5257801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42EEDE3-0B18-E049-BE23-974E50C729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1534" y="0"/>
            <a:ext cx="5029200" cy="638951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20F7CB-393D-BF45-B52D-542FDDEFCAF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9CE5618D-3613-E04D-A815-ED9A2C5A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35C85E8-314E-3E45-BB26-1A95C606F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49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12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1056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524483D-CFE3-E34D-BB74-CEDD5417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365125"/>
            <a:ext cx="5254505" cy="1331865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28F420-DDD1-5E4A-9513-EAE252D759FE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5D1D7B4-E242-C142-8F5F-F3301CC0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962386"/>
            <a:ext cx="5266450" cy="3981214"/>
          </a:xfrm>
        </p:spPr>
        <p:txBody>
          <a:bodyPr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buClr>
                <a:schemeClr val="tx2"/>
              </a:buCl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4FCC643-718F-7645-8F8D-0BFC94D050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9502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41C31617-CC11-4C42-B6D0-164DF6AFBF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3630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E5CE386-BEFE-FE49-A675-D93BEDF680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59502" y="3260862"/>
            <a:ext cx="5032499" cy="312864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 Click icon to add picture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4DFA0-3257-B044-87EF-16154359E2FC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9" name="Picture 18" descr="The University of Iowa">
            <a:extLst>
              <a:ext uri="{FF2B5EF4-FFF2-40B4-BE49-F238E27FC236}">
                <a16:creationId xmlns:a16="http://schemas.microsoft.com/office/drawing/2014/main" id="{87382191-DF4D-7341-915C-9C1044535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1405B1-B61E-0943-909C-EFA16B5EE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693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26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240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494273"/>
            <a:ext cx="10290175" cy="869089"/>
          </a:xfrm>
        </p:spPr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49325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DF1F65E7-1CB7-3D42-91A9-88DA4E58EB0E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49325" y="1570038"/>
            <a:ext cx="10290175" cy="4114800"/>
          </a:xfrm>
        </p:spPr>
        <p:txBody>
          <a:bodyPr lIns="0" tIns="0" rIns="0" bIns="0"/>
          <a:lstStyle/>
          <a:p>
            <a:r>
              <a:rPr lang="en-US"/>
              <a:t>Click icon to add chart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56D074-0631-F846-A2A3-4A39FEAEFDD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F53BBB5F-6629-C742-91EE-40B5B8BC1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3AC09A7-82B4-6B47-A4FB-CA6800EAFB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6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C533B8E-DBF3-664D-901D-8735DE7752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8383" y="3029213"/>
            <a:ext cx="2687038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tx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B262A30-5EEC-5549-B428-7E5B11A5D7A7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699B573-1E8F-3547-9D64-50A2EC630F1F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68F32139-4BAE-F54C-8358-EF5839C5813E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B1807D8-E6B4-C743-A4EC-22D5E04798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4D36833F-B2C7-1C49-9947-A60C1ACB0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12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431224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14C79AA-0B96-2A43-86A1-A71A1D4C8E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A7101AB8-54F7-4A4E-9611-F4F2ECFBD1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BDD4F96-5BFE-3049-B4E0-9CDD4F5C3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CB936-90E7-D144-B9DC-7CF3F98E2F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1599"/>
            <a:ext cx="2687038" cy="1276343"/>
          </a:xfrm>
          <a:prstGeom prst="rect">
            <a:avLst/>
          </a:prstGeom>
        </p:spPr>
      </p:pic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85401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A47420D0-6FF1-9C4A-B953-EA4EEABBA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5016" y="3029213"/>
            <a:ext cx="2693773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accent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25728D-FF50-4FF2-AC2E-B13A3D44D5B9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8A6E0DE-15E0-485B-8083-6D1BB965B9B6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84EFEE4-DF1C-4FDF-ABC6-804BF8FA2941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 descr="The University of Iowa">
            <a:extLst>
              <a:ext uri="{FF2B5EF4-FFF2-40B4-BE49-F238E27FC236}">
                <a16:creationId xmlns:a16="http://schemas.microsoft.com/office/drawing/2014/main" id="{6179B039-C5FC-F04C-AB21-BEF980B03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0E4C36A-C453-EE4B-A1E5-D1232C361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30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with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B993FB4-4336-2048-A6A4-FA306EBBE7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85842"/>
            <a:ext cx="10515600" cy="89611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Closing Slide Header</a:t>
            </a:r>
          </a:p>
        </p:txBody>
      </p:sp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675842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802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524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119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F27CD-8CB1-20A8-5588-AAA5171C5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EB40C-B560-0D68-E63C-260806217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33C61-C70C-E473-9103-55818773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30E05-4AA7-7F43-B512-76BF214D71A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96344-72EE-A503-1D95-53DED4D40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CD737-86A8-52A4-96B6-5D740A89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631F2-457F-A542-80CF-19F90950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3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561760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3A797-13D4-A243-B1AE-4498B36D47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884DA5E7-4B71-0543-8E46-EC2A81EAE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BCADCB-4DBB-9C43-A696-780C05775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3F5E00-2329-6246-A2BB-7BCD46F839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6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2121650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7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8FB54BE8-0526-614C-A06E-8C6258999B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1973025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C17923A-4119-CF48-9F2D-05B0A69EBA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24488-0ADE-1843-91C1-1CA371373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661" y="2215171"/>
            <a:ext cx="4368798" cy="646331"/>
          </a:xfrm>
          <a:solidFill>
            <a:schemeClr val="accent1"/>
          </a:solidFill>
        </p:spPr>
        <p:txBody>
          <a:bodyPr wrap="square" lIns="91440" tIns="91440" bIns="0">
            <a:spAutoFit/>
          </a:bodyPr>
          <a:lstStyle/>
          <a:p>
            <a:r>
              <a:rPr lang="en-US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93835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070F21D-F194-034E-812B-69D1C6CD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BA13FBC-A4AA-9B4F-8E9B-12CD6600150E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22C1D3A-9762-7F4D-AB5C-A3F0114B67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6" name="Picture 15" descr="The University of Iowa">
            <a:extLst>
              <a:ext uri="{FF2B5EF4-FFF2-40B4-BE49-F238E27FC236}">
                <a16:creationId xmlns:a16="http://schemas.microsoft.com/office/drawing/2014/main" id="{7148CCDA-64E4-6A4E-A6A7-D2AB5515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AE079D-23CF-2543-B543-90A5EB0D2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67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240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E68DE55-0579-EC46-BD52-181870AF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200BB2-D6D1-6642-8F66-9B4F37EC8187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35C2BC9-7AF3-6D49-8036-36D81872E84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52498" y="1686757"/>
            <a:ext cx="10251527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937044-371D-C149-9F72-3D8FBA4605C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DC5F3A3D-928C-F445-ACB3-2C38F21F6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2F140A7-DF6E-3245-BC22-1F0E9CFEE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23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47C82-65E8-6F4A-93F5-B60D5D90F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A12C-E82E-3F40-8F2F-F914F24F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087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Roboto" panose="02000000000000000000" pitchFamily="2" charset="0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E14D-2584-45A9-93E1-83F0A31AC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4706"/>
            <a:ext cx="10515600" cy="312338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Roboto"/>
                <a:ea typeface="Roboto"/>
                <a:cs typeface="Arial"/>
              </a:rPr>
              <a:t>GHANA CALIBRATION</a:t>
            </a:r>
            <a:endParaRPr lang="en-US" sz="6000" b="0" dirty="0">
              <a:latin typeface="Roboto"/>
              <a:ea typeface="Roboto"/>
            </a:endParaRPr>
          </a:p>
          <a:p>
            <a:pPr algn="ctr"/>
            <a:r>
              <a:rPr lang="en-US" sz="2400" b="0" dirty="0">
                <a:latin typeface="Roboto"/>
                <a:ea typeface="Roboto"/>
                <a:cs typeface="Arial"/>
              </a:rPr>
              <a:t>1km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14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mountain range&#10;&#10;Description automatically generated">
            <a:extLst>
              <a:ext uri="{FF2B5EF4-FFF2-40B4-BE49-F238E27FC236}">
                <a16:creationId xmlns:a16="http://schemas.microsoft.com/office/drawing/2014/main" id="{673DB682-2643-5C57-10E5-1F01B39B8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860" y="423333"/>
            <a:ext cx="4693140" cy="6011333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27DE683E-6799-3635-6D24-ACE709445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943" y="1576918"/>
            <a:ext cx="7622389" cy="2961216"/>
          </a:xfrm>
        </p:spPr>
      </p:pic>
    </p:spTree>
    <p:extLst>
      <p:ext uri="{BB962C8B-B14F-4D97-AF65-F5344CB8AC3E}">
        <p14:creationId xmlns:p14="http://schemas.microsoft.com/office/powerpoint/2010/main" val="301168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D7C31490-3AE6-37DC-8330-8DA049FB8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758" y="406400"/>
            <a:ext cx="4791242" cy="6045200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959CA7F4-84A1-5BC7-4AF5-F5F3CC6B0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93850"/>
            <a:ext cx="7857067" cy="3052386"/>
          </a:xfrm>
        </p:spPr>
      </p:pic>
    </p:spTree>
    <p:extLst>
      <p:ext uri="{BB962C8B-B14F-4D97-AF65-F5344CB8AC3E}">
        <p14:creationId xmlns:p14="http://schemas.microsoft.com/office/powerpoint/2010/main" val="1130891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area&#10;&#10;Description automatically generated">
            <a:extLst>
              <a:ext uri="{FF2B5EF4-FFF2-40B4-BE49-F238E27FC236}">
                <a16:creationId xmlns:a16="http://schemas.microsoft.com/office/drawing/2014/main" id="{87E3D7BA-08E1-3913-B294-CACF7A3B8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736" y="255059"/>
            <a:ext cx="4722264" cy="59097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DCA94542-1040-1E52-61FD-59E2ED1D23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060" y="1746251"/>
            <a:ext cx="7535215" cy="2927350"/>
          </a:xfrm>
        </p:spPr>
      </p:pic>
    </p:spTree>
    <p:extLst>
      <p:ext uri="{BB962C8B-B14F-4D97-AF65-F5344CB8AC3E}">
        <p14:creationId xmlns:p14="http://schemas.microsoft.com/office/powerpoint/2010/main" val="4101312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green and orange area&#10;&#10;Description automatically generated">
            <a:extLst>
              <a:ext uri="{FF2B5EF4-FFF2-40B4-BE49-F238E27FC236}">
                <a16:creationId xmlns:a16="http://schemas.microsoft.com/office/drawing/2014/main" id="{67F1BAAA-E135-56E1-DA27-068286F30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626" y="281742"/>
            <a:ext cx="4569497" cy="5486859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33C941CC-6056-099A-DED2-71B4973F1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877" y="1610784"/>
            <a:ext cx="8014678" cy="3113616"/>
          </a:xfrm>
        </p:spPr>
      </p:pic>
    </p:spTree>
    <p:extLst>
      <p:ext uri="{BB962C8B-B14F-4D97-AF65-F5344CB8AC3E}">
        <p14:creationId xmlns:p14="http://schemas.microsoft.com/office/powerpoint/2010/main" val="2615273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0D676498-BBF4-223E-11C5-E5521D095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013" y="229658"/>
            <a:ext cx="4790987" cy="5951009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59203281-3D8C-B58F-D8C0-F62A645B3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43050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216887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2FA4BD8A-524D-03F2-03B7-434B981BD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565" y="133348"/>
            <a:ext cx="4736435" cy="5688917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B0E88D46-89F5-9955-A440-12207F7B1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2400" y="1543051"/>
            <a:ext cx="7709565" cy="2995083"/>
          </a:xfrm>
        </p:spPr>
      </p:pic>
    </p:spTree>
    <p:extLst>
      <p:ext uri="{BB962C8B-B14F-4D97-AF65-F5344CB8AC3E}">
        <p14:creationId xmlns:p14="http://schemas.microsoft.com/office/powerpoint/2010/main" val="1229232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34935F00-CE68-EEFD-9098-B5A9FC99F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491" y="270933"/>
            <a:ext cx="4680509" cy="59097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ED3B2EE1-AE0A-956B-3CED-B8D0AC77B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5610" y="1559983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3875825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F2CCE798-9458-605C-96FF-F62482553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36" y="389467"/>
            <a:ext cx="4583864" cy="57573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54CB508B-E9B7-E4FD-A8C5-5D3CBB067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16592"/>
            <a:ext cx="7952023" cy="3089275"/>
          </a:xfrm>
        </p:spPr>
      </p:pic>
    </p:spTree>
    <p:extLst>
      <p:ext uri="{BB962C8B-B14F-4D97-AF65-F5344CB8AC3E}">
        <p14:creationId xmlns:p14="http://schemas.microsoft.com/office/powerpoint/2010/main" val="158515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E1A88C4E-5EDB-4E22-8B5D-DF5582B90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197" y="220133"/>
            <a:ext cx="4598803" cy="6045200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B82A31FD-ADD0-02AE-DEF0-7C2B42567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482725"/>
            <a:ext cx="7734084" cy="3004608"/>
          </a:xfrm>
        </p:spPr>
      </p:pic>
    </p:spTree>
    <p:extLst>
      <p:ext uri="{BB962C8B-B14F-4D97-AF65-F5344CB8AC3E}">
        <p14:creationId xmlns:p14="http://schemas.microsoft.com/office/powerpoint/2010/main" val="3630622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different colored spots&#10;&#10;Description automatically generated with medium confidence">
            <a:extLst>
              <a:ext uri="{FF2B5EF4-FFF2-40B4-BE49-F238E27FC236}">
                <a16:creationId xmlns:a16="http://schemas.microsoft.com/office/drawing/2014/main" id="{99258225-86C2-717B-1ADF-E634DA4A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20" y="423333"/>
            <a:ext cx="4602180" cy="5672667"/>
          </a:xfrm>
          <a:prstGeom prst="rect">
            <a:avLst/>
          </a:prstGeom>
        </p:spPr>
      </p:pic>
      <p:pic>
        <p:nvPicPr>
          <p:cNvPr id="5" name="Content Placeholder 4" descr="A graph with a line&#10;&#10;Description automatically generated">
            <a:extLst>
              <a:ext uri="{FF2B5EF4-FFF2-40B4-BE49-F238E27FC236}">
                <a16:creationId xmlns:a16="http://schemas.microsoft.com/office/drawing/2014/main" id="{E6EB7EE7-5249-F8E0-E95A-A903D6BF1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618191"/>
            <a:ext cx="7792098" cy="3055408"/>
          </a:xfrm>
        </p:spPr>
      </p:pic>
    </p:spTree>
    <p:extLst>
      <p:ext uri="{BB962C8B-B14F-4D97-AF65-F5344CB8AC3E}">
        <p14:creationId xmlns:p14="http://schemas.microsoft.com/office/powerpoint/2010/main" val="2326767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04" y="905202"/>
            <a:ext cx="11695544" cy="99082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Roboto"/>
                <a:ea typeface="Roboto"/>
                <a:cs typeface="Roboto"/>
              </a:rPr>
              <a:t>Ghana Baseline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5D20511-35D9-738A-9BEB-42A7EB4A5C92}"/>
              </a:ext>
            </a:extLst>
          </p:cNvPr>
          <p:cNvGrpSpPr/>
          <p:nvPr/>
        </p:nvGrpSpPr>
        <p:grpSpPr>
          <a:xfrm>
            <a:off x="4093441" y="842818"/>
            <a:ext cx="7849755" cy="5178316"/>
            <a:chOff x="2171123" y="883227"/>
            <a:chExt cx="7849755" cy="5178316"/>
          </a:xfrm>
        </p:grpSpPr>
        <p:pic>
          <p:nvPicPr>
            <p:cNvPr id="4" name="Picture 3" descr="A diagram of a flash flood&#10;&#10;Description automatically generated">
              <a:extLst>
                <a:ext uri="{FF2B5EF4-FFF2-40B4-BE49-F238E27FC236}">
                  <a16:creationId xmlns:a16="http://schemas.microsoft.com/office/drawing/2014/main" id="{CCDFDBFB-17A9-4101-F67B-45D7878E1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71123" y="883227"/>
              <a:ext cx="7849755" cy="18761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" name="Picture 4" descr="A blue map with white background&#10;&#10;Description automatically generated">
              <a:extLst>
                <a:ext uri="{FF2B5EF4-FFF2-40B4-BE49-F238E27FC236}">
                  <a16:creationId xmlns:a16="http://schemas.microsoft.com/office/drawing/2014/main" id="{928F8A46-74EC-2816-DF40-FB65D8D70D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82942" y="2957058"/>
              <a:ext cx="1153143" cy="14708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7" name="Picture 6" descr="A map of a country&#10;&#10;Description automatically generated">
              <a:extLst>
                <a:ext uri="{FF2B5EF4-FFF2-40B4-BE49-F238E27FC236}">
                  <a16:creationId xmlns:a16="http://schemas.microsoft.com/office/drawing/2014/main" id="{8648F3AF-DDA8-3B66-8F1C-495AA663F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7045" y="2951196"/>
              <a:ext cx="1160886" cy="147932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9" name="Picture 8" descr="A green and yellow map&#10;&#10;Description automatically generated">
              <a:extLst>
                <a:ext uri="{FF2B5EF4-FFF2-40B4-BE49-F238E27FC236}">
                  <a16:creationId xmlns:a16="http://schemas.microsoft.com/office/drawing/2014/main" id="{DFFFFFDC-BB4A-5A25-F04D-4398B34B0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14377" y="4377059"/>
              <a:ext cx="1191240" cy="162675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1" name="Picture 10" descr="A map of a country&#10;&#10;Description automatically generated">
              <a:extLst>
                <a:ext uri="{FF2B5EF4-FFF2-40B4-BE49-F238E27FC236}">
                  <a16:creationId xmlns:a16="http://schemas.microsoft.com/office/drawing/2014/main" id="{D9D1E651-56AD-0E96-9658-8BB3D1F68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100" r="185"/>
            <a:stretch/>
          </p:blipFill>
          <p:spPr>
            <a:xfrm>
              <a:off x="4258607" y="4400151"/>
              <a:ext cx="1156961" cy="16613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7166E44-D4A5-91C0-BCA5-EAFD0F55D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63707" y="4346863"/>
              <a:ext cx="1162301" cy="165916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5" name="Picture 14" descr="A map of a country&#10;&#10;Description automatically generated">
              <a:extLst>
                <a:ext uri="{FF2B5EF4-FFF2-40B4-BE49-F238E27FC236}">
                  <a16:creationId xmlns:a16="http://schemas.microsoft.com/office/drawing/2014/main" id="{E6C16F2A-678F-A1CA-9E23-C518B96D5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95456" y="2944091"/>
              <a:ext cx="1164280" cy="162453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7" name="Picture 16" descr="A map of a country&#10;&#10;Description automatically generated">
              <a:extLst>
                <a:ext uri="{FF2B5EF4-FFF2-40B4-BE49-F238E27FC236}">
                  <a16:creationId xmlns:a16="http://schemas.microsoft.com/office/drawing/2014/main" id="{02C3BE69-09B6-BF80-1945-57B0BE332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67279" y="4404591"/>
              <a:ext cx="1160792" cy="162977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6A1F775D-94AE-494B-67B8-489E29090AD5}"/>
                </a:ext>
              </a:extLst>
            </p:cNvPr>
            <p:cNvSpPr/>
            <p:nvPr/>
          </p:nvSpPr>
          <p:spPr>
            <a:xfrm rot="1500000">
              <a:off x="4647045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D99EC663-1936-32FE-F588-B6F4508CC574}"/>
                </a:ext>
              </a:extLst>
            </p:cNvPr>
            <p:cNvSpPr/>
            <p:nvPr/>
          </p:nvSpPr>
          <p:spPr>
            <a:xfrm rot="-1260000">
              <a:off x="7435272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8AED32-76C6-05FF-9202-F5C44A8E79AF}"/>
                </a:ext>
              </a:extLst>
            </p:cNvPr>
            <p:cNvSpPr txBox="1"/>
            <p:nvPr/>
          </p:nvSpPr>
          <p:spPr>
            <a:xfrm>
              <a:off x="3284681" y="3965863"/>
              <a:ext cx="572655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ea typeface="Roboto"/>
                  <a:cs typeface="Roboto"/>
                </a:rPr>
                <a:t>wm</a:t>
              </a:r>
              <a:endParaRPr lang="en-US"/>
            </a:p>
            <a:p>
              <a:pPr algn="l"/>
              <a:endParaRPr lang="en-US" sz="1200">
                <a:ea typeface="Roboto"/>
                <a:cs typeface="Roboto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3037602-A7CD-940A-BEE7-39FB9D4102C5}"/>
                </a:ext>
              </a:extLst>
            </p:cNvPr>
            <p:cNvSpPr txBox="1"/>
            <p:nvPr/>
          </p:nvSpPr>
          <p:spPr>
            <a:xfrm>
              <a:off x="4545445" y="3968173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chemeClr val="bg1"/>
                  </a:solidFill>
                  <a:ea typeface="Roboto"/>
                  <a:cs typeface="Roboto"/>
                </a:rPr>
                <a:t>ksat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45DE14-A0F1-7B65-AC96-5386181B148D}"/>
                </a:ext>
              </a:extLst>
            </p:cNvPr>
            <p:cNvSpPr txBox="1"/>
            <p:nvPr/>
          </p:nvSpPr>
          <p:spPr>
            <a:xfrm>
              <a:off x="2911763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74C85E-0892-2F9C-7B71-97D4B3048119}"/>
                </a:ext>
              </a:extLst>
            </p:cNvPr>
            <p:cNvSpPr txBox="1"/>
            <p:nvPr/>
          </p:nvSpPr>
          <p:spPr>
            <a:xfrm>
              <a:off x="4291445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rgbClr val="000000"/>
                  </a:solidFill>
                  <a:ea typeface="Roboto"/>
                  <a:cs typeface="Roboto"/>
                </a:rPr>
                <a:t>im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A09ACCC-5800-A381-671E-C01A401A4368}"/>
                </a:ext>
              </a:extLst>
            </p:cNvPr>
            <p:cNvSpPr txBox="1"/>
            <p:nvPr/>
          </p:nvSpPr>
          <p:spPr>
            <a:xfrm>
              <a:off x="7293263" y="408940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alpha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E452A3-ECC1-5DA0-A8BF-28CA3A50B677}"/>
                </a:ext>
              </a:extLst>
            </p:cNvPr>
            <p:cNvSpPr txBox="1"/>
            <p:nvPr/>
          </p:nvSpPr>
          <p:spPr>
            <a:xfrm>
              <a:off x="6467763" y="5509490"/>
              <a:ext cx="711199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FFFFFF"/>
                  </a:solidFill>
                  <a:ea typeface="Roboto"/>
                  <a:cs typeface="Roboto"/>
                </a:rPr>
                <a:t>alpha0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86FD2E-2DD5-CAA1-DEED-6C18A19FD84F}"/>
                </a:ext>
              </a:extLst>
            </p:cNvPr>
            <p:cNvSpPr txBox="1"/>
            <p:nvPr/>
          </p:nvSpPr>
          <p:spPr>
            <a:xfrm>
              <a:off x="7801262" y="5544126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beta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499445" y="3290791"/>
            <a:ext cx="3629499" cy="1015663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b="1" dirty="0">
                <a:latin typeface="Roboto"/>
                <a:ea typeface="Verdana"/>
              </a:rPr>
              <a:t>We run 1 year of warm up (2001) and 2002-2020 of </a:t>
            </a:r>
            <a:r>
              <a:rPr lang="en-US" sz="2000" b="1" dirty="0" err="1">
                <a:latin typeface="Roboto"/>
                <a:ea typeface="Verdana"/>
              </a:rPr>
              <a:t>simualtion</a:t>
            </a:r>
            <a:endParaRPr lang="en-US" sz="2000" b="1" dirty="0">
              <a:latin typeface="Roboto"/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48366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9C5398A3-5A32-D143-FBD4-815B80D15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1" y="167217"/>
            <a:ext cx="4511968" cy="5671418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81548187-8B75-BA22-80A8-0AE707332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32" y="1480607"/>
            <a:ext cx="7957475" cy="3091393"/>
          </a:xfrm>
        </p:spPr>
      </p:pic>
    </p:spTree>
    <p:extLst>
      <p:ext uri="{BB962C8B-B14F-4D97-AF65-F5344CB8AC3E}">
        <p14:creationId xmlns:p14="http://schemas.microsoft.com/office/powerpoint/2010/main" val="3688372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586D44F3-F3F0-DA6F-63CB-13776092A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0" y="135466"/>
            <a:ext cx="4673600" cy="6126736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F8B290BF-5E00-D266-D514-4DA265D61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59983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3802156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066C1E1F-3FBF-9082-B2B7-630112F8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8346" y="0"/>
            <a:ext cx="4783654" cy="6231467"/>
          </a:xfrm>
          <a:prstGeom prst="rect">
            <a:avLst/>
          </a:prstGeom>
        </p:spPr>
      </p:pic>
      <p:pic>
        <p:nvPicPr>
          <p:cNvPr id="5" name="Content Placeholder 4" descr="A graph with black dots and blue line&#10;&#10;Description automatically generated">
            <a:extLst>
              <a:ext uri="{FF2B5EF4-FFF2-40B4-BE49-F238E27FC236}">
                <a16:creationId xmlns:a16="http://schemas.microsoft.com/office/drawing/2014/main" id="{B3024A02-FB2B-BD38-C9B8-C59E82985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652058"/>
            <a:ext cx="7465517" cy="2927350"/>
          </a:xfrm>
        </p:spPr>
      </p:pic>
    </p:spTree>
    <p:extLst>
      <p:ext uri="{BB962C8B-B14F-4D97-AF65-F5344CB8AC3E}">
        <p14:creationId xmlns:p14="http://schemas.microsoft.com/office/powerpoint/2010/main" val="2429588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A25A6931-F26F-C687-BA3F-C86E3BBBE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35"/>
          <a:stretch/>
        </p:blipFill>
        <p:spPr>
          <a:xfrm>
            <a:off x="7865191" y="527374"/>
            <a:ext cx="4326809" cy="5367867"/>
          </a:xfrm>
          <a:prstGeom prst="rect">
            <a:avLst/>
          </a:prstGeom>
        </p:spPr>
      </p:pic>
      <p:pic>
        <p:nvPicPr>
          <p:cNvPr id="5" name="Content Placeholder 4" descr="A graph showing 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360FBA3A-3F81-2FE7-9DAC-E3B97298B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97165"/>
            <a:ext cx="8263638" cy="3240306"/>
          </a:xfrm>
        </p:spPr>
      </p:pic>
    </p:spTree>
    <p:extLst>
      <p:ext uri="{BB962C8B-B14F-4D97-AF65-F5344CB8AC3E}">
        <p14:creationId xmlns:p14="http://schemas.microsoft.com/office/powerpoint/2010/main" val="4208375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55" y="-39757"/>
            <a:ext cx="8068524" cy="7553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Gauge stations at 1km.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6757878" y="4521675"/>
            <a:ext cx="3455821" cy="145877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We currently have 21 stations.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We run with 20 </a:t>
            </a:r>
            <a:r>
              <a:rPr lang="en-US" sz="2000" dirty="0" err="1"/>
              <a:t>stastations</a:t>
            </a:r>
            <a:endParaRPr lang="en-US" sz="2000" dirty="0"/>
          </a:p>
        </p:txBody>
      </p:sp>
      <p:pic>
        <p:nvPicPr>
          <p:cNvPr id="4" name="Picture 3" descr="A table with numbers and lines&#10;&#10;Description automatically generated">
            <a:extLst>
              <a:ext uri="{FF2B5EF4-FFF2-40B4-BE49-F238E27FC236}">
                <a16:creationId xmlns:a16="http://schemas.microsoft.com/office/drawing/2014/main" id="{C156F28C-C9D0-C097-C08E-AD2E91DEB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983" y="877550"/>
            <a:ext cx="6389346" cy="348219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map of a river&#10;&#10;Description automatically generated">
            <a:extLst>
              <a:ext uri="{FF2B5EF4-FFF2-40B4-BE49-F238E27FC236}">
                <a16:creationId xmlns:a16="http://schemas.microsoft.com/office/drawing/2014/main" id="{5DD56B99-CD47-EC9C-5423-5399A67F7B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61" t="8985" r="6864" b="10242"/>
          <a:stretch/>
        </p:blipFill>
        <p:spPr>
          <a:xfrm>
            <a:off x="0" y="337930"/>
            <a:ext cx="6029262" cy="553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3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78032C2-DAE4-8195-73A0-2259ECAC3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259" y="4088722"/>
            <a:ext cx="5387663" cy="2086911"/>
          </a:xfrm>
          <a:prstGeom prst="rect">
            <a:avLst/>
          </a:prstGeom>
        </p:spPr>
      </p:pic>
      <p:pic>
        <p:nvPicPr>
          <p:cNvPr id="15" name="Picture 1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8A56E2F2-276E-A5F7-23D5-ED80A03D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942" y="2073715"/>
            <a:ext cx="5409127" cy="2108373"/>
          </a:xfrm>
          <a:prstGeom prst="rect">
            <a:avLst/>
          </a:prstGeom>
        </p:spPr>
      </p:pic>
      <p:pic>
        <p:nvPicPr>
          <p:cNvPr id="19" name="Picture 18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63DBF58C-5F76-6038-809A-11292C075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942" y="23828"/>
            <a:ext cx="5387663" cy="2060080"/>
          </a:xfrm>
          <a:prstGeom prst="rect">
            <a:avLst/>
          </a:prstGeom>
        </p:spPr>
      </p:pic>
      <p:pic>
        <p:nvPicPr>
          <p:cNvPr id="20" name="Picture 19" descr="A graph with blue lines&#10;&#10;Description automatically generated">
            <a:extLst>
              <a:ext uri="{FF2B5EF4-FFF2-40B4-BE49-F238E27FC236}">
                <a16:creationId xmlns:a16="http://schemas.microsoft.com/office/drawing/2014/main" id="{87475A9C-ACBC-746A-FAF6-AC94267F0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09" y="4088722"/>
            <a:ext cx="5183747" cy="2022515"/>
          </a:xfrm>
          <a:prstGeom prst="rect">
            <a:avLst/>
          </a:prstGeom>
        </p:spPr>
      </p:pic>
      <p:pic>
        <p:nvPicPr>
          <p:cNvPr id="24" name="Picture 2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D758FE2-5C8C-F7AF-9D1D-957CFCC666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09" y="2060299"/>
            <a:ext cx="5183748" cy="2029429"/>
          </a:xfrm>
          <a:prstGeom prst="rect">
            <a:avLst/>
          </a:prstGeom>
        </p:spPr>
      </p:pic>
      <p:pic>
        <p:nvPicPr>
          <p:cNvPr id="25" name="Picture 2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205F6B89-3301-3FF9-09BB-EF58D39DE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26" y="48155"/>
            <a:ext cx="5183747" cy="2011783"/>
          </a:xfrm>
          <a:prstGeom prst="rect">
            <a:avLst/>
          </a:prstGeom>
        </p:spPr>
      </p:pic>
      <p:pic>
        <p:nvPicPr>
          <p:cNvPr id="30" name="Graphic 29" descr="Thumbs Down outline">
            <a:extLst>
              <a:ext uri="{FF2B5EF4-FFF2-40B4-BE49-F238E27FC236}">
                <a16:creationId xmlns:a16="http://schemas.microsoft.com/office/drawing/2014/main" id="{2716BEFB-6848-9BE8-4304-0B1C839E87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281733" y="2058473"/>
            <a:ext cx="731520" cy="777240"/>
          </a:xfrm>
          <a:prstGeom prst="rect">
            <a:avLst/>
          </a:prstGeom>
        </p:spPr>
      </p:pic>
      <p:pic>
        <p:nvPicPr>
          <p:cNvPr id="31" name="Graphic 30" descr="Thumbs Down outline">
            <a:extLst>
              <a:ext uri="{FF2B5EF4-FFF2-40B4-BE49-F238E27FC236}">
                <a16:creationId xmlns:a16="http://schemas.microsoft.com/office/drawing/2014/main" id="{A5ACC9BD-EB5A-5BDD-0ED2-F2C48FE731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91440" y="3079660"/>
            <a:ext cx="84582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87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map of a mountain range&#10;&#10;Description automatically generated">
            <a:extLst>
              <a:ext uri="{FF2B5EF4-FFF2-40B4-BE49-F238E27FC236}">
                <a16:creationId xmlns:a16="http://schemas.microsoft.com/office/drawing/2014/main" id="{B17D49A8-46AD-6F6F-1F8E-3885E2383C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60"/>
          <a:stretch/>
        </p:blipFill>
        <p:spPr>
          <a:xfrm>
            <a:off x="7536704" y="355600"/>
            <a:ext cx="4527477" cy="5892800"/>
          </a:xfrm>
          <a:prstGeom prst="rect">
            <a:avLst/>
          </a:prstGeom>
        </p:spPr>
      </p:pic>
      <p:pic>
        <p:nvPicPr>
          <p:cNvPr id="7" name="Picture 6" descr="A graph with a line&#10;&#10;Description automatically generated">
            <a:extLst>
              <a:ext uri="{FF2B5EF4-FFF2-40B4-BE49-F238E27FC236}">
                <a16:creationId xmlns:a16="http://schemas.microsoft.com/office/drawing/2014/main" id="{1537B770-8F33-B4B0-B6F9-B97731353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05861"/>
            <a:ext cx="7866722" cy="308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2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B2E456A8-97F5-F8BC-C23A-786453E56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041" y="338667"/>
            <a:ext cx="4762959" cy="6002867"/>
          </a:xfrm>
          <a:prstGeom prst="rect">
            <a:avLst/>
          </a:prstGeom>
        </p:spPr>
      </p:pic>
      <p:pic>
        <p:nvPicPr>
          <p:cNvPr id="5" name="Picture 4" descr="A graph with a blue line&#10;&#10;Description automatically generated">
            <a:extLst>
              <a:ext uri="{FF2B5EF4-FFF2-40B4-BE49-F238E27FC236}">
                <a16:creationId xmlns:a16="http://schemas.microsoft.com/office/drawing/2014/main" id="{38051B9D-2085-0489-D55E-80A00A3A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3" y="1358803"/>
            <a:ext cx="7536188" cy="295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3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mountain range&#10;&#10;Description automatically generated">
            <a:extLst>
              <a:ext uri="{FF2B5EF4-FFF2-40B4-BE49-F238E27FC236}">
                <a16:creationId xmlns:a16="http://schemas.microsoft.com/office/drawing/2014/main" id="{F3B01A55-9680-E422-5B97-64B5C2586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263" y="135248"/>
            <a:ext cx="4925401" cy="6028485"/>
          </a:xfrm>
          <a:prstGeom prst="rect">
            <a:avLst/>
          </a:prstGeom>
        </p:spPr>
      </p:pic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CB077459-0A29-CE3E-D7FC-80316F12B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36" y="1642533"/>
            <a:ext cx="7627840" cy="29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7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9A5C3669-1566-5B0E-D5A0-7030204D3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55600"/>
            <a:ext cx="4381825" cy="5892800"/>
          </a:xfrm>
          <a:prstGeom prst="rect">
            <a:avLst/>
          </a:prstGeom>
        </p:spPr>
      </p:pic>
      <p:pic>
        <p:nvPicPr>
          <p:cNvPr id="5" name="Picture 4" descr="A graph showing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D55220EA-EBC6-CB5E-2985-E3B48C596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8770"/>
            <a:ext cx="7772400" cy="301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74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BC949A5D-145B-31FE-67E1-A7B75DF7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123" y="455082"/>
            <a:ext cx="4254877" cy="5520267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F0A61A3C-0943-CC45-4695-A828BEBEF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48340"/>
            <a:ext cx="7897361" cy="3096683"/>
          </a:xfrm>
        </p:spPr>
      </p:pic>
    </p:spTree>
    <p:extLst>
      <p:ext uri="{BB962C8B-B14F-4D97-AF65-F5344CB8AC3E}">
        <p14:creationId xmlns:p14="http://schemas.microsoft.com/office/powerpoint/2010/main" val="87162466"/>
      </p:ext>
    </p:extLst>
  </p:cSld>
  <p:clrMapOvr>
    <a:masterClrMapping/>
  </p:clrMapOvr>
</p:sld>
</file>

<file path=ppt/theme/theme1.xml><?xml version="1.0" encoding="utf-8"?>
<a:theme xmlns:a="http://schemas.openxmlformats.org/drawingml/2006/main" name="IOWA-PPT-Template-Widescreen-2022">
  <a:themeElements>
    <a:clrScheme name="IOWA BRAND COLORS">
      <a:dk1>
        <a:srgbClr val="000000"/>
      </a:dk1>
      <a:lt1>
        <a:srgbClr val="FFFFFF"/>
      </a:lt1>
      <a:dk2>
        <a:srgbClr val="62666A"/>
      </a:dk2>
      <a:lt2>
        <a:srgbClr val="BBBCBC"/>
      </a:lt2>
      <a:accent1>
        <a:srgbClr val="FFCD00"/>
      </a:accent1>
      <a:accent2>
        <a:srgbClr val="616669"/>
      </a:accent2>
      <a:accent3>
        <a:srgbClr val="BBBCBC"/>
      </a:accent3>
      <a:accent4>
        <a:srgbClr val="00A9E0"/>
      </a:accent4>
      <a:accent5>
        <a:srgbClr val="00AF66"/>
      </a:accent5>
      <a:accent6>
        <a:srgbClr val="FF8200"/>
      </a:accent6>
      <a:hlink>
        <a:srgbClr val="00558C"/>
      </a:hlink>
      <a:folHlink>
        <a:srgbClr val="636669"/>
      </a:folHlink>
    </a:clrScheme>
    <a:fontScheme name="University of Iowa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71773A6C7ECA448A8D146685E89904" ma:contentTypeVersion="4" ma:contentTypeDescription="Create a new document." ma:contentTypeScope="" ma:versionID="7438d164fcdcd96fec441ca2c2b34d2e">
  <xsd:schema xmlns:xsd="http://www.w3.org/2001/XMLSchema" xmlns:xs="http://www.w3.org/2001/XMLSchema" xmlns:p="http://schemas.microsoft.com/office/2006/metadata/properties" xmlns:ns2="3853cb34-a772-4a8e-8b29-c5ad0801bd3c" targetNamespace="http://schemas.microsoft.com/office/2006/metadata/properties" ma:root="true" ma:fieldsID="51b6c89e850702a21ed47beb21b1a175" ns2:_="">
    <xsd:import namespace="3853cb34-a772-4a8e-8b29-c5ad0801b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3cb34-a772-4a8e-8b29-c5ad0801b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84091A9-1004-4CA2-AC4D-BB381F89AFEC}">
  <ds:schemaRefs>
    <ds:schemaRef ds:uri="3853cb34-a772-4a8e-8b29-c5ad0801bd3c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821304C-DFC2-4121-A3A1-819C4779F2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9E6165-40BB-4484-9305-9E98B9900F65}">
  <ds:schemaRefs>
    <ds:schemaRef ds:uri="3853cb34-a772-4a8e-8b29-c5ad0801bd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IOWA-PPT-Template-Widescreen-2022</Template>
  <TotalTime>131</TotalTime>
  <Words>45</Words>
  <Application>Microsoft Macintosh PowerPoint</Application>
  <PresentationFormat>Widescreen</PresentationFormat>
  <Paragraphs>17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Roboto</vt:lpstr>
      <vt:lpstr>Roboto Black</vt:lpstr>
      <vt:lpstr>IOWA-PPT-Template-Widescreen-2022</vt:lpstr>
      <vt:lpstr>GHANA CALIBRATION 1km </vt:lpstr>
      <vt:lpstr>Ghana Baseline</vt:lpstr>
      <vt:lpstr>Gauge stations at 1km.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AVANCES GENERALES</dc:title>
  <dc:creator>Robledo Delgado, Vanessa</dc:creator>
  <cp:lastModifiedBy>Robledo Delgado, Vanessa</cp:lastModifiedBy>
  <cp:revision>3</cp:revision>
  <dcterms:created xsi:type="dcterms:W3CDTF">2024-02-07T15:41:07Z</dcterms:created>
  <dcterms:modified xsi:type="dcterms:W3CDTF">2024-05-13T16:42:41Z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0x010100A171773A6C7ECA448A8D146685E89904</vt:lpwstr>
  </property>
</Properties>
</file>

<file path=docProps/thumbnail.jpeg>
</file>